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8" r:id="rId7"/>
    <p:sldId id="270" r:id="rId8"/>
    <p:sldId id="262" r:id="rId9"/>
    <p:sldId id="267" r:id="rId10"/>
    <p:sldId id="263" r:id="rId11"/>
    <p:sldId id="264" r:id="rId12"/>
    <p:sldId id="265" r:id="rId13"/>
    <p:sldId id="266"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820" autoAdjust="0"/>
  </p:normalViewPr>
  <p:slideViewPr>
    <p:cSldViewPr snapToGrid="0">
      <p:cViewPr varScale="1">
        <p:scale>
          <a:sx n="62" d="100"/>
          <a:sy n="62" d="100"/>
        </p:scale>
        <p:origin x="77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AED9E1-AAF5-4346-BA35-AE76CA8D2EB1}" type="datetimeFigureOut">
              <a:rPr lang="pt-BR" smtClean="0"/>
              <a:t>04/04/2021</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131D30-BE6C-4815-A0CD-DE467D943765}" type="slidenum">
              <a:rPr lang="pt-BR" smtClean="0"/>
              <a:t>‹nº›</a:t>
            </a:fld>
            <a:endParaRPr lang="pt-BR"/>
          </a:p>
        </p:txBody>
      </p:sp>
    </p:spTree>
    <p:extLst>
      <p:ext uri="{BB962C8B-B14F-4D97-AF65-F5344CB8AC3E}">
        <p14:creationId xmlns:p14="http://schemas.microsoft.com/office/powerpoint/2010/main" val="2955369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Se apresentar, apresentar a sua ocupação atual e o tema da reunião científica do dia.</a:t>
            </a:r>
          </a:p>
        </p:txBody>
      </p:sp>
      <p:sp>
        <p:nvSpPr>
          <p:cNvPr id="4" name="Espaço Reservado para Número de Slide 3"/>
          <p:cNvSpPr>
            <a:spLocks noGrp="1"/>
          </p:cNvSpPr>
          <p:nvPr>
            <p:ph type="sldNum" sz="quarter" idx="5"/>
          </p:nvPr>
        </p:nvSpPr>
        <p:spPr/>
        <p:txBody>
          <a:bodyPr/>
          <a:lstStyle/>
          <a:p>
            <a:fld id="{F45241FD-9606-40AB-87AC-9A3FD4F318D8}" type="slidenum">
              <a:rPr lang="pt-BR" smtClean="0"/>
              <a:t>1</a:t>
            </a:fld>
            <a:endParaRPr lang="pt-BR"/>
          </a:p>
        </p:txBody>
      </p:sp>
    </p:spTree>
    <p:extLst>
      <p:ext uri="{BB962C8B-B14F-4D97-AF65-F5344CB8AC3E}">
        <p14:creationId xmlns:p14="http://schemas.microsoft.com/office/powerpoint/2010/main" val="1945886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O importante aqui é o ouvinte compreender ser os resultados vão ao encontro ou contradizem ao que se tem reportado na literatura, e entenderem a explicação dada pelos autores para cada resultado observado.</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10</a:t>
            </a:fld>
            <a:endParaRPr lang="pt-BR"/>
          </a:p>
        </p:txBody>
      </p:sp>
    </p:spTree>
    <p:extLst>
      <p:ext uri="{BB962C8B-B14F-4D97-AF65-F5344CB8AC3E}">
        <p14:creationId xmlns:p14="http://schemas.microsoft.com/office/powerpoint/2010/main" val="2342875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Observe se a conclusão dos autores respondeu ao objetivo, se foi fundamentada pelos resultados encontrados e se houve algum exagero/Spin nas afirmações apresentadas.</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11</a:t>
            </a:fld>
            <a:endParaRPr lang="pt-BR"/>
          </a:p>
        </p:txBody>
      </p:sp>
    </p:spTree>
    <p:extLst>
      <p:ext uri="{BB962C8B-B14F-4D97-AF65-F5344CB8AC3E}">
        <p14:creationId xmlns:p14="http://schemas.microsoft.com/office/powerpoint/2010/main" val="1417413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 ideia aqui é você exercer a sua análise crítica, apresentar as suas observações e comentários sobre o estudo indo além das limitações apresentadas pelos autores.</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12</a:t>
            </a:fld>
            <a:endParaRPr lang="pt-BR"/>
          </a:p>
        </p:txBody>
      </p:sp>
    </p:spTree>
    <p:extLst>
      <p:ext uri="{BB962C8B-B14F-4D97-AF65-F5344CB8AC3E}">
        <p14:creationId xmlns:p14="http://schemas.microsoft.com/office/powerpoint/2010/main" val="2718978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Aqui você deixa as suas conclusões, a generalização dos resultados e comentários sobre a relevância do estudo para a prática clínica.</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13</a:t>
            </a:fld>
            <a:endParaRPr lang="pt-BR"/>
          </a:p>
        </p:txBody>
      </p:sp>
    </p:spTree>
    <p:extLst>
      <p:ext uri="{BB962C8B-B14F-4D97-AF65-F5344CB8AC3E}">
        <p14:creationId xmlns:p14="http://schemas.microsoft.com/office/powerpoint/2010/main" val="3414802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14</a:t>
            </a:fld>
            <a:endParaRPr lang="pt-BR"/>
          </a:p>
        </p:txBody>
      </p:sp>
    </p:spTree>
    <p:extLst>
      <p:ext uri="{BB962C8B-B14F-4D97-AF65-F5344CB8AC3E}">
        <p14:creationId xmlns:p14="http://schemas.microsoft.com/office/powerpoint/2010/main" val="1734794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Importante seguir a ordem de apresentação das informações sobre o artigo. Preste atenção nos autores, se você os conhece e se são experts ou referência no tema abordado.</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2</a:t>
            </a:fld>
            <a:endParaRPr lang="pt-BR"/>
          </a:p>
        </p:txBody>
      </p:sp>
    </p:spTree>
    <p:extLst>
      <p:ext uri="{BB962C8B-B14F-4D97-AF65-F5344CB8AC3E}">
        <p14:creationId xmlns:p14="http://schemas.microsoft.com/office/powerpoint/2010/main" val="366701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Apresentar em 1 ou 2 slides, transmitindo o que você entendeu sobre a justificativa apresentada pelos autores para realização do estudo. Importante os ouvintes entenderem qual foi o problema estudo e a sua relevância e originalidade.</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3</a:t>
            </a:fld>
            <a:endParaRPr lang="pt-BR"/>
          </a:p>
        </p:txBody>
      </p:sp>
    </p:spTree>
    <p:extLst>
      <p:ext uri="{BB962C8B-B14F-4D97-AF65-F5344CB8AC3E}">
        <p14:creationId xmlns:p14="http://schemas.microsoft.com/office/powerpoint/2010/main" val="1449342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Fique atento para o uso correto dos termos, como eficácia, efetividade e eficiência.</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4</a:t>
            </a:fld>
            <a:endParaRPr lang="pt-BR"/>
          </a:p>
        </p:txBody>
      </p:sp>
    </p:spTree>
    <p:extLst>
      <p:ext uri="{BB962C8B-B14F-4D97-AF65-F5344CB8AC3E}">
        <p14:creationId xmlns:p14="http://schemas.microsoft.com/office/powerpoint/2010/main" val="2557280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Apresente os itens na ordem como foram reportados no estudo, de preferência seguindo o checklist da CONSORT.</a:t>
            </a:r>
          </a:p>
          <a:p>
            <a:r>
              <a:rPr lang="pt-BR" dirty="0"/>
              <a:t>Slide 01 de 03. A ideia aqui é os ouvintes entenderem quais foram os critérios de elegibilidade, o setting de estudo e o risco de viés.</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5</a:t>
            </a:fld>
            <a:endParaRPr lang="pt-BR"/>
          </a:p>
        </p:txBody>
      </p:sp>
    </p:spTree>
    <p:extLst>
      <p:ext uri="{BB962C8B-B14F-4D97-AF65-F5344CB8AC3E}">
        <p14:creationId xmlns:p14="http://schemas.microsoft.com/office/powerpoint/2010/main" val="10243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Slide 02 de 03. A ideia aqui é que o ouvinte entende como foi avaliado cada desfecho de estudo, e refletir sobre sua aplicabilidade no dia a dia da prática clínica.</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6</a:t>
            </a:fld>
            <a:endParaRPr lang="pt-BR"/>
          </a:p>
        </p:txBody>
      </p:sp>
    </p:spTree>
    <p:extLst>
      <p:ext uri="{BB962C8B-B14F-4D97-AF65-F5344CB8AC3E}">
        <p14:creationId xmlns:p14="http://schemas.microsoft.com/office/powerpoint/2010/main" val="2390953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Reporte as informações disponíveis no estudo conforme o checklist STRICTA.</a:t>
            </a:r>
          </a:p>
          <a:p>
            <a:r>
              <a:rPr lang="pt-BR" dirty="0"/>
              <a:t>Slide 03 de 03. Se necessário, pode utilizar um quarto slide para inclusão das imagens.</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7</a:t>
            </a:fld>
            <a:endParaRPr lang="pt-BR"/>
          </a:p>
        </p:txBody>
      </p:sp>
    </p:spTree>
    <p:extLst>
      <p:ext uri="{BB962C8B-B14F-4D97-AF65-F5344CB8AC3E}">
        <p14:creationId xmlns:p14="http://schemas.microsoft.com/office/powerpoint/2010/main" val="367624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 ideia aqui é os ouvintes entenderem o perfil dos participantes e se são semelhantes aos dos pacientes atendidos nos serviços.</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8</a:t>
            </a:fld>
            <a:endParaRPr lang="pt-BR"/>
          </a:p>
        </p:txBody>
      </p:sp>
    </p:spTree>
    <p:extLst>
      <p:ext uri="{BB962C8B-B14F-4D97-AF65-F5344CB8AC3E}">
        <p14:creationId xmlns:p14="http://schemas.microsoft.com/office/powerpoint/2010/main" val="97321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O importante aqui é a sua interpretação dos resultados, identificando as medidas de tendência central (precisão) e variabilidade e se houve significância estatística nos testes realizados. Se os efeitos apresentados foram clinicamente relevantes. Seja didático, explique para o ouvinte o que os dados mostra, como extrair a informação.</a:t>
            </a:r>
          </a:p>
        </p:txBody>
      </p:sp>
      <p:sp>
        <p:nvSpPr>
          <p:cNvPr id="4" name="Espaço Reservado para Número de Slide 3"/>
          <p:cNvSpPr>
            <a:spLocks noGrp="1"/>
          </p:cNvSpPr>
          <p:nvPr>
            <p:ph type="sldNum" sz="quarter" idx="5"/>
          </p:nvPr>
        </p:nvSpPr>
        <p:spPr/>
        <p:txBody>
          <a:bodyPr/>
          <a:lstStyle/>
          <a:p>
            <a:fld id="{4E131D30-BE6C-4815-A0CD-DE467D943765}" type="slidenum">
              <a:rPr lang="pt-BR" smtClean="0"/>
              <a:t>9</a:t>
            </a:fld>
            <a:endParaRPr lang="pt-BR"/>
          </a:p>
        </p:txBody>
      </p:sp>
    </p:spTree>
    <p:extLst>
      <p:ext uri="{BB962C8B-B14F-4D97-AF65-F5344CB8AC3E}">
        <p14:creationId xmlns:p14="http://schemas.microsoft.com/office/powerpoint/2010/main" val="3137384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D9EE449-51CF-49CE-9F58-A67CD162779B}" type="datetimeFigureOut">
              <a:rPr lang="pt-BR" smtClean="0"/>
              <a:t>04/04/2021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46072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D9EE449-51CF-49CE-9F58-A67CD162779B}" type="datetimeFigureOut">
              <a:rPr lang="pt-BR" smtClean="0"/>
              <a:t>04/04/2021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144749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D9EE449-51CF-49CE-9F58-A67CD162779B}" type="datetimeFigureOut">
              <a:rPr lang="pt-BR" smtClean="0"/>
              <a:t>04/04/2021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579874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D9EE449-51CF-49CE-9F58-A67CD162779B}" type="datetimeFigureOut">
              <a:rPr lang="pt-BR" smtClean="0"/>
              <a:t>04/04/2021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14441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4D9EE449-51CF-49CE-9F58-A67CD162779B}" type="datetimeFigureOut">
              <a:rPr lang="pt-BR" smtClean="0"/>
              <a:t>04/04/2021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703312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D9EE449-51CF-49CE-9F58-A67CD162779B}" type="datetimeFigureOut">
              <a:rPr lang="pt-BR" smtClean="0"/>
              <a:t>04/04/2021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296157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29842" y="2505075"/>
            <a:ext cx="3868340"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4629150" y="2505075"/>
            <a:ext cx="3887391"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D9EE449-51CF-49CE-9F58-A67CD162779B}" type="datetimeFigureOut">
              <a:rPr lang="pt-BR" smtClean="0"/>
              <a:t>04/04/2021</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3973125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D9EE449-51CF-49CE-9F58-A67CD162779B}" type="datetimeFigureOut">
              <a:rPr lang="pt-BR" smtClean="0"/>
              <a:t>04/04/2021</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2963274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EE449-51CF-49CE-9F58-A67CD162779B}" type="datetimeFigureOut">
              <a:rPr lang="pt-BR" smtClean="0"/>
              <a:t>04/04/2021</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981534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D9EE449-51CF-49CE-9F58-A67CD162779B}" type="datetimeFigureOut">
              <a:rPr lang="pt-BR" smtClean="0"/>
              <a:t>04/04/2021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321888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D9EE449-51CF-49CE-9F58-A67CD162779B}" type="datetimeFigureOut">
              <a:rPr lang="pt-BR" smtClean="0"/>
              <a:t>04/04/2021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71668F7-0C14-421E-9E66-B785C2A88914}" type="slidenum">
              <a:rPr lang="pt-BR" smtClean="0"/>
              <a:t>‹nº›</a:t>
            </a:fld>
            <a:endParaRPr lang="pt-BR"/>
          </a:p>
        </p:txBody>
      </p:sp>
    </p:spTree>
    <p:extLst>
      <p:ext uri="{BB962C8B-B14F-4D97-AF65-F5344CB8AC3E}">
        <p14:creationId xmlns:p14="http://schemas.microsoft.com/office/powerpoint/2010/main" val="632629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EE449-51CF-49CE-9F58-A67CD162779B}" type="datetimeFigureOut">
              <a:rPr lang="pt-BR" smtClean="0"/>
              <a:t>04/04/2021</a:t>
            </a:fld>
            <a:endParaRPr lang="pt-B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668F7-0C14-421E-9E66-B785C2A88914}" type="slidenum">
              <a:rPr lang="pt-BR" smtClean="0"/>
              <a:t>‹nº›</a:t>
            </a:fld>
            <a:endParaRPr lang="pt-BR"/>
          </a:p>
        </p:txBody>
      </p:sp>
    </p:spTree>
    <p:extLst>
      <p:ext uri="{BB962C8B-B14F-4D97-AF65-F5344CB8AC3E}">
        <p14:creationId xmlns:p14="http://schemas.microsoft.com/office/powerpoint/2010/main" val="4252520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B1B80A-165D-4462-B752-7D071ED5FE03}"/>
              </a:ext>
            </a:extLst>
          </p:cNvPr>
          <p:cNvSpPr>
            <a:spLocks noGrp="1"/>
          </p:cNvSpPr>
          <p:nvPr>
            <p:ph type="ctrTitle"/>
          </p:nvPr>
        </p:nvSpPr>
        <p:spPr>
          <a:xfrm>
            <a:off x="0" y="2668162"/>
            <a:ext cx="9144000" cy="1521675"/>
          </a:xfrm>
          <a:solidFill>
            <a:srgbClr val="002060"/>
          </a:solidFill>
        </p:spPr>
        <p:txBody>
          <a:bodyPr anchor="ctr" anchorCtr="0">
            <a:noAutofit/>
          </a:bodyPr>
          <a:lstStyle/>
          <a:p>
            <a:r>
              <a:rPr lang="pt-BR" sz="3600" b="1" dirty="0">
                <a:solidFill>
                  <a:schemeClr val="bg1"/>
                </a:solidFill>
              </a:rPr>
              <a:t>Tema da reunião</a:t>
            </a:r>
          </a:p>
        </p:txBody>
      </p:sp>
      <p:sp>
        <p:nvSpPr>
          <p:cNvPr id="3" name="Subtítulo 2">
            <a:extLst>
              <a:ext uri="{FF2B5EF4-FFF2-40B4-BE49-F238E27FC236}">
                <a16:creationId xmlns:a16="http://schemas.microsoft.com/office/drawing/2014/main" id="{D70BBA8E-4178-4487-88D1-37F49B85D0BC}"/>
              </a:ext>
            </a:extLst>
          </p:cNvPr>
          <p:cNvSpPr>
            <a:spLocks noGrp="1"/>
          </p:cNvSpPr>
          <p:nvPr>
            <p:ph type="subTitle" idx="1"/>
          </p:nvPr>
        </p:nvSpPr>
        <p:spPr>
          <a:xfrm>
            <a:off x="4036740" y="4513410"/>
            <a:ext cx="5022199" cy="707947"/>
          </a:xfrm>
        </p:spPr>
        <p:txBody>
          <a:bodyPr>
            <a:normAutofit/>
          </a:bodyPr>
          <a:lstStyle/>
          <a:p>
            <a:pPr algn="l">
              <a:lnSpc>
                <a:spcPct val="100000"/>
              </a:lnSpc>
              <a:spcBef>
                <a:spcPts val="600"/>
              </a:spcBef>
            </a:pPr>
            <a:r>
              <a:rPr lang="pt-BR" sz="2000" dirty="0"/>
              <a:t>Nome completo, abreviação da formação, da maior titulação (e do vínculo institucional) </a:t>
            </a:r>
          </a:p>
          <a:p>
            <a:pPr algn="l">
              <a:lnSpc>
                <a:spcPct val="100000"/>
              </a:lnSpc>
              <a:spcBef>
                <a:spcPts val="600"/>
              </a:spcBef>
            </a:pPr>
            <a:endParaRPr lang="pt-BR" sz="2000" dirty="0"/>
          </a:p>
        </p:txBody>
      </p:sp>
      <p:sp>
        <p:nvSpPr>
          <p:cNvPr id="4" name="CaixaDeTexto 3">
            <a:extLst>
              <a:ext uri="{FF2B5EF4-FFF2-40B4-BE49-F238E27FC236}">
                <a16:creationId xmlns:a16="http://schemas.microsoft.com/office/drawing/2014/main" id="{4DA30F6D-D478-430E-BE87-68D308961BC3}"/>
              </a:ext>
            </a:extLst>
          </p:cNvPr>
          <p:cNvSpPr txBox="1"/>
          <p:nvPr/>
        </p:nvSpPr>
        <p:spPr>
          <a:xfrm>
            <a:off x="-2" y="65785"/>
            <a:ext cx="9143999" cy="1200329"/>
          </a:xfrm>
          <a:prstGeom prst="rect">
            <a:avLst/>
          </a:prstGeom>
          <a:noFill/>
        </p:spPr>
        <p:txBody>
          <a:bodyPr wrap="square" rtlCol="0">
            <a:spAutoFit/>
          </a:bodyPr>
          <a:lstStyle/>
          <a:p>
            <a:pPr algn="ctr"/>
            <a:r>
              <a:rPr lang="pt-BR" b="1" dirty="0"/>
              <a:t>Universidade Federal do Ceará (UFC)</a:t>
            </a:r>
          </a:p>
          <a:p>
            <a:pPr algn="ctr"/>
            <a:r>
              <a:rPr lang="pt-BR" b="1" dirty="0"/>
              <a:t>Faculdade de Medicina (FAMED)</a:t>
            </a:r>
          </a:p>
          <a:p>
            <a:pPr algn="ctr"/>
            <a:r>
              <a:rPr lang="pt-BR" b="1" dirty="0"/>
              <a:t>Departamento de Fisioterapia (</a:t>
            </a:r>
            <a:r>
              <a:rPr lang="pt-BR" b="1" dirty="0" err="1"/>
              <a:t>DEFisio</a:t>
            </a:r>
            <a:r>
              <a:rPr lang="pt-BR" b="1" dirty="0"/>
              <a:t>)</a:t>
            </a:r>
          </a:p>
          <a:p>
            <a:pPr algn="ctr"/>
            <a:r>
              <a:rPr lang="pt-BR" b="1" dirty="0"/>
              <a:t>Grupo de Atenção Integral e Pesquisa em Acupuntura e Medicina Tradicional Chinesa (GAIPA)</a:t>
            </a:r>
          </a:p>
        </p:txBody>
      </p:sp>
      <p:sp>
        <p:nvSpPr>
          <p:cNvPr id="5" name="CaixaDeTexto 4">
            <a:extLst>
              <a:ext uri="{FF2B5EF4-FFF2-40B4-BE49-F238E27FC236}">
                <a16:creationId xmlns:a16="http://schemas.microsoft.com/office/drawing/2014/main" id="{23AAD730-AD3C-4781-A2FE-55DE13D20FB3}"/>
              </a:ext>
            </a:extLst>
          </p:cNvPr>
          <p:cNvSpPr txBox="1"/>
          <p:nvPr/>
        </p:nvSpPr>
        <p:spPr>
          <a:xfrm>
            <a:off x="101008" y="1763543"/>
            <a:ext cx="8856921" cy="461665"/>
          </a:xfrm>
          <a:prstGeom prst="rect">
            <a:avLst/>
          </a:prstGeom>
          <a:noFill/>
        </p:spPr>
        <p:txBody>
          <a:bodyPr wrap="square" rtlCol="0">
            <a:spAutoFit/>
          </a:bodyPr>
          <a:lstStyle/>
          <a:p>
            <a:pPr algn="ctr"/>
            <a:r>
              <a:rPr lang="pt-BR" sz="2400" u="sng" dirty="0"/>
              <a:t>Reunião Científica GAIPA-UFC</a:t>
            </a:r>
          </a:p>
        </p:txBody>
      </p:sp>
      <p:sp>
        <p:nvSpPr>
          <p:cNvPr id="6" name="CaixaDeTexto 5">
            <a:extLst>
              <a:ext uri="{FF2B5EF4-FFF2-40B4-BE49-F238E27FC236}">
                <a16:creationId xmlns:a16="http://schemas.microsoft.com/office/drawing/2014/main" id="{F409332D-8576-4B6B-8108-52BFA63BCD4D}"/>
              </a:ext>
            </a:extLst>
          </p:cNvPr>
          <p:cNvSpPr txBox="1"/>
          <p:nvPr/>
        </p:nvSpPr>
        <p:spPr>
          <a:xfrm>
            <a:off x="-1" y="5782598"/>
            <a:ext cx="9144001" cy="369332"/>
          </a:xfrm>
          <a:prstGeom prst="rect">
            <a:avLst/>
          </a:prstGeom>
          <a:noFill/>
        </p:spPr>
        <p:txBody>
          <a:bodyPr wrap="square" rtlCol="0">
            <a:spAutoFit/>
          </a:bodyPr>
          <a:lstStyle/>
          <a:p>
            <a:pPr algn="ctr"/>
            <a:r>
              <a:rPr lang="pt-BR" dirty="0"/>
              <a:t>Dia, Ano</a:t>
            </a:r>
          </a:p>
        </p:txBody>
      </p:sp>
      <p:sp>
        <p:nvSpPr>
          <p:cNvPr id="10" name="Retângulo 9">
            <a:extLst>
              <a:ext uri="{FF2B5EF4-FFF2-40B4-BE49-F238E27FC236}">
                <a16:creationId xmlns:a16="http://schemas.microsoft.com/office/drawing/2014/main" id="{4F70D641-0353-4A80-AF0A-FC302565C752}"/>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11" name="Espaço Reservado para Conteúdo 5">
            <a:extLst>
              <a:ext uri="{FF2B5EF4-FFF2-40B4-BE49-F238E27FC236}">
                <a16:creationId xmlns:a16="http://schemas.microsoft.com/office/drawing/2014/main" id="{1FE30129-A6B4-4612-A74B-82926E006714}"/>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m 27">
            <a:extLst>
              <a:ext uri="{FF2B5EF4-FFF2-40B4-BE49-F238E27FC236}">
                <a16:creationId xmlns:a16="http://schemas.microsoft.com/office/drawing/2014/main" id="{A594CB1A-5F74-4E1E-A246-EE43C03AD3AD}"/>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CaixaDeTexto 28">
            <a:extLst>
              <a:ext uri="{FF2B5EF4-FFF2-40B4-BE49-F238E27FC236}">
                <a16:creationId xmlns:a16="http://schemas.microsoft.com/office/drawing/2014/main" id="{9D6FADDF-45B4-416B-BCFD-74A7E79F533B}"/>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14" name="Imagem 9">
            <a:extLst>
              <a:ext uri="{FF2B5EF4-FFF2-40B4-BE49-F238E27FC236}">
                <a16:creationId xmlns:a16="http://schemas.microsoft.com/office/drawing/2014/main" id="{E8355DFC-8E00-4841-9F34-B99370B47FD5}"/>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475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a:xfrm>
            <a:off x="535337" y="1484662"/>
            <a:ext cx="8282875" cy="4351338"/>
          </a:xfrm>
        </p:spPr>
        <p:txBody>
          <a:bodyPr/>
          <a:lstStyle/>
          <a:p>
            <a:r>
              <a:rPr lang="pt-BR" dirty="0"/>
              <a:t>Apresente como os autores discutiram cada resultado encontrado, se pela plausibilidade biológica da intervenção e/ou pela comparação com os resultados dos outros estudos;</a:t>
            </a:r>
          </a:p>
          <a:p>
            <a:r>
              <a:rPr lang="pt-BR" dirty="0"/>
              <a:t>Utilize tópicos!</a:t>
            </a:r>
          </a:p>
          <a:p>
            <a:endParaRPr lang="pt-BR" dirty="0"/>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Discussão</a:t>
            </a:r>
          </a:p>
        </p:txBody>
      </p:sp>
    </p:spTree>
    <p:extLst>
      <p:ext uri="{BB962C8B-B14F-4D97-AF65-F5344CB8AC3E}">
        <p14:creationId xmlns:p14="http://schemas.microsoft.com/office/powerpoint/2010/main" val="3430901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p:txBody>
          <a:bodyPr/>
          <a:lstStyle/>
          <a:p>
            <a:r>
              <a:rPr lang="pt-BR" dirty="0"/>
              <a:t>Seja sintético e fiel ao texto dos autores e reflita se responde ao objetivo e se há afirmações não fundamentadas nos dados.</a:t>
            </a:r>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Conclusão dos autores</a:t>
            </a:r>
          </a:p>
        </p:txBody>
      </p:sp>
    </p:spTree>
    <p:extLst>
      <p:ext uri="{BB962C8B-B14F-4D97-AF65-F5344CB8AC3E}">
        <p14:creationId xmlns:p14="http://schemas.microsoft.com/office/powerpoint/2010/main" val="188771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a:xfrm>
            <a:off x="417115" y="1149733"/>
            <a:ext cx="8519319" cy="4558533"/>
          </a:xfrm>
        </p:spPr>
        <p:txBody>
          <a:bodyPr>
            <a:normAutofit fontScale="92500"/>
          </a:bodyPr>
          <a:lstStyle/>
          <a:p>
            <a:pPr algn="just"/>
            <a:r>
              <a:rPr lang="pt-BR" dirty="0"/>
              <a:t>Comente as limitações do estudo apresentada pelos autores;</a:t>
            </a:r>
          </a:p>
          <a:p>
            <a:pPr algn="just"/>
            <a:r>
              <a:rPr lang="pt-BR" dirty="0"/>
              <a:t>Apresente as suas observações quanto as limitações metodológicas, a adequação ou não dos protocolo de intervenção e comparação, dos vieses do estudo e </a:t>
            </a:r>
            <a:r>
              <a:rPr lang="pt-BR" dirty="0" err="1"/>
              <a:t>confundidores</a:t>
            </a:r>
            <a:r>
              <a:rPr lang="pt-BR" dirty="0"/>
              <a:t> não controlados que podem comprometer a confiabilidade na estimativa do efeito alcançado; </a:t>
            </a:r>
          </a:p>
          <a:p>
            <a:pPr algn="just"/>
            <a:r>
              <a:rPr lang="pt-BR" dirty="0"/>
              <a:t>O que faltou fazer no estudo? Quais erros poderiam ser corrigidos em outros estudos? Quais perguntas o estudo deixa para novos estudos? O que você faria de diferente? </a:t>
            </a:r>
          </a:p>
          <a:p>
            <a:pPr algn="just"/>
            <a:r>
              <a:rPr lang="pt-BR" dirty="0"/>
              <a:t>Utilize tópicos!</a:t>
            </a:r>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Limitações do estudo</a:t>
            </a:r>
          </a:p>
        </p:txBody>
      </p:sp>
    </p:spTree>
    <p:extLst>
      <p:ext uri="{BB962C8B-B14F-4D97-AF65-F5344CB8AC3E}">
        <p14:creationId xmlns:p14="http://schemas.microsoft.com/office/powerpoint/2010/main" val="3968650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p:txBody>
          <a:bodyPr/>
          <a:lstStyle/>
          <a:p>
            <a:pPr algn="just"/>
            <a:r>
              <a:rPr lang="pt-BR" dirty="0"/>
              <a:t>Comente sobre a aplicabilidade clínica e viabilidade da intervenção para implementação no cuidado ao paciente;</a:t>
            </a:r>
          </a:p>
          <a:p>
            <a:pPr algn="just"/>
            <a:r>
              <a:rPr lang="pt-BR" dirty="0"/>
              <a:t>O que este estudo acrescenta de novo? Qual a sua contribuição? O que ele reforça ou modifica na prática clínica?</a:t>
            </a:r>
          </a:p>
          <a:p>
            <a:pPr algn="just"/>
            <a:r>
              <a:rPr lang="pt-BR" dirty="0"/>
              <a:t>Utilize tópicos ou imagens que simbolizem a ideia;</a:t>
            </a:r>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Implicações para a prática</a:t>
            </a:r>
          </a:p>
        </p:txBody>
      </p:sp>
    </p:spTree>
    <p:extLst>
      <p:ext uri="{BB962C8B-B14F-4D97-AF65-F5344CB8AC3E}">
        <p14:creationId xmlns:p14="http://schemas.microsoft.com/office/powerpoint/2010/main" val="373013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p:txBody>
          <a:bodyPr/>
          <a:lstStyle/>
          <a:p>
            <a:pPr algn="just"/>
            <a:r>
              <a:rPr lang="pt-BR" dirty="0"/>
              <a:t>Agradeça a atenção dos participantes e abra para discussão.</a:t>
            </a:r>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Slide de agradecimento</a:t>
            </a:r>
          </a:p>
        </p:txBody>
      </p:sp>
    </p:spTree>
    <p:extLst>
      <p:ext uri="{BB962C8B-B14F-4D97-AF65-F5344CB8AC3E}">
        <p14:creationId xmlns:p14="http://schemas.microsoft.com/office/powerpoint/2010/main" val="3444633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FACA42-C4B0-4FC6-A94E-EDC26A34F1C6}"/>
              </a:ext>
            </a:extLst>
          </p:cNvPr>
          <p:cNvSpPr>
            <a:spLocks noGrp="1"/>
          </p:cNvSpPr>
          <p:nvPr>
            <p:ph type="title"/>
          </p:nvPr>
        </p:nvSpPr>
        <p:spPr>
          <a:ln>
            <a:solidFill>
              <a:schemeClr val="accent1"/>
            </a:solidFill>
          </a:ln>
        </p:spPr>
        <p:txBody>
          <a:bodyPr>
            <a:normAutofit/>
          </a:bodyPr>
          <a:lstStyle/>
          <a:p>
            <a:pPr algn="ctr"/>
            <a:r>
              <a:rPr lang="pt-BR" sz="3600" dirty="0"/>
              <a:t>Print do Título e dados autorais do artigo, contendo as seguintes informações:</a:t>
            </a:r>
          </a:p>
        </p:txBody>
      </p:sp>
      <p:sp>
        <p:nvSpPr>
          <p:cNvPr id="4" name="Retângulo 3">
            <a:extLst>
              <a:ext uri="{FF2B5EF4-FFF2-40B4-BE49-F238E27FC236}">
                <a16:creationId xmlns:a16="http://schemas.microsoft.com/office/drawing/2014/main" id="{8E7BFC40-2E26-4290-B307-0DDE985A26C2}"/>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DF1AAF93-EA18-4FF3-80D2-E82C5819726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7B25F939-FEBB-4B4C-84BD-58052CE053FE}"/>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1EF168B5-A226-4BB1-A421-6E259445D069}"/>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8B50C6EB-014E-4F7A-82AC-EFAD24B683C5}"/>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Espaço Reservado para Conteúdo 9">
            <a:extLst>
              <a:ext uri="{FF2B5EF4-FFF2-40B4-BE49-F238E27FC236}">
                <a16:creationId xmlns:a16="http://schemas.microsoft.com/office/drawing/2014/main" id="{E9CD628A-9E86-485D-805A-378ADE3BE229}"/>
              </a:ext>
            </a:extLst>
          </p:cNvPr>
          <p:cNvSpPr>
            <a:spLocks noGrp="1"/>
          </p:cNvSpPr>
          <p:nvPr>
            <p:ph idx="1"/>
          </p:nvPr>
        </p:nvSpPr>
        <p:spPr>
          <a:xfrm>
            <a:off x="628649" y="1825625"/>
            <a:ext cx="8455025" cy="4351338"/>
          </a:xfrm>
        </p:spPr>
        <p:txBody>
          <a:bodyPr/>
          <a:lstStyle/>
          <a:p>
            <a:r>
              <a:rPr lang="pt-BR" dirty="0"/>
              <a:t>Nome da revista, ano, número e volume da publicação;</a:t>
            </a:r>
          </a:p>
          <a:p>
            <a:r>
              <a:rPr lang="pt-BR" dirty="0"/>
              <a:t>Nome dos autores e vínculo institucional do 1º autor;</a:t>
            </a:r>
          </a:p>
          <a:p>
            <a:r>
              <a:rPr lang="pt-BR" dirty="0"/>
              <a:t>Fator de impacto da revista;</a:t>
            </a:r>
          </a:p>
          <a:p>
            <a:r>
              <a:rPr lang="pt-BR" dirty="0"/>
              <a:t>Escore PEDro;</a:t>
            </a:r>
          </a:p>
          <a:p>
            <a:r>
              <a:rPr lang="pt-BR" dirty="0"/>
              <a:t>Fonte de financiamento (se houver);</a:t>
            </a:r>
          </a:p>
          <a:p>
            <a:r>
              <a:rPr lang="pt-BR" dirty="0"/>
              <a:t>Conflito de interesse reportado pelos autores.</a:t>
            </a:r>
          </a:p>
        </p:txBody>
      </p:sp>
    </p:spTree>
    <p:extLst>
      <p:ext uri="{BB962C8B-B14F-4D97-AF65-F5344CB8AC3E}">
        <p14:creationId xmlns:p14="http://schemas.microsoft.com/office/powerpoint/2010/main" val="121973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AE392-C9F3-4C05-AAC8-BC1B94F74EC9}"/>
              </a:ext>
            </a:extLst>
          </p:cNvPr>
          <p:cNvSpPr>
            <a:spLocks noGrp="1"/>
          </p:cNvSpPr>
          <p:nvPr>
            <p:ph type="title"/>
          </p:nvPr>
        </p:nvSpPr>
        <p:spPr>
          <a:xfrm>
            <a:off x="-1" y="39757"/>
            <a:ext cx="9144001" cy="508000"/>
          </a:xfrm>
          <a:solidFill>
            <a:srgbClr val="002060"/>
          </a:solidFill>
        </p:spPr>
        <p:txBody>
          <a:bodyPr>
            <a:normAutofit fontScale="90000"/>
          </a:bodyPr>
          <a:lstStyle/>
          <a:p>
            <a:r>
              <a:rPr lang="pt-BR" dirty="0">
                <a:solidFill>
                  <a:schemeClr val="bg1"/>
                </a:solidFill>
              </a:rPr>
              <a:t>Introdução</a:t>
            </a:r>
          </a:p>
        </p:txBody>
      </p:sp>
      <p:sp>
        <p:nvSpPr>
          <p:cNvPr id="3" name="Espaço Reservado para Conteúdo 2">
            <a:extLst>
              <a:ext uri="{FF2B5EF4-FFF2-40B4-BE49-F238E27FC236}">
                <a16:creationId xmlns:a16="http://schemas.microsoft.com/office/drawing/2014/main" id="{3F417E19-4749-46E0-812F-99426881146E}"/>
              </a:ext>
            </a:extLst>
          </p:cNvPr>
          <p:cNvSpPr>
            <a:spLocks noGrp="1"/>
          </p:cNvSpPr>
          <p:nvPr>
            <p:ph idx="1"/>
          </p:nvPr>
        </p:nvSpPr>
        <p:spPr>
          <a:xfrm>
            <a:off x="272189" y="1128201"/>
            <a:ext cx="8346538" cy="3118334"/>
          </a:xfrm>
        </p:spPr>
        <p:txBody>
          <a:bodyPr>
            <a:normAutofit lnSpcReduction="10000"/>
          </a:bodyPr>
          <a:lstStyle/>
          <a:p>
            <a:pPr algn="just"/>
            <a:r>
              <a:rPr lang="pt-BR" dirty="0"/>
              <a:t>Apresentar a contextualização do problema, como, por exemplo, a sua definição conceitual, sua prevalência ou incidência na população, suas principais características, seu impacto na saúde e na sociedade, sua abordagem terapêutica, as lacunas existentes na literatura, a pergunta PICOT de pesquisa e as hipóteses de estudo. </a:t>
            </a:r>
          </a:p>
          <a:p>
            <a:pPr algn="just"/>
            <a:r>
              <a:rPr lang="pt-BR" dirty="0"/>
              <a:t>Utilize imagens e/ou tópicos.</a:t>
            </a:r>
          </a:p>
        </p:txBody>
      </p:sp>
      <p:sp>
        <p:nvSpPr>
          <p:cNvPr id="4" name="Retângulo 3">
            <a:extLst>
              <a:ext uri="{FF2B5EF4-FFF2-40B4-BE49-F238E27FC236}">
                <a16:creationId xmlns:a16="http://schemas.microsoft.com/office/drawing/2014/main" id="{3A291668-D81E-435E-8CB6-204C853F0510}"/>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D95714AD-249F-4ACB-B96B-A3B0C6DFD19A}"/>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82505F11-BBAC-4F90-A5AE-E55ABCAC4FE4}"/>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EC975D6C-10F9-41F0-8D0B-96422C62526A}"/>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11453F59-D6EC-46EE-9151-D0DFD09AF8AB}"/>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499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7E32B4A-C7A4-4B2E-80B0-39347BB82E4B}"/>
              </a:ext>
            </a:extLst>
          </p:cNvPr>
          <p:cNvSpPr>
            <a:spLocks noGrp="1"/>
          </p:cNvSpPr>
          <p:nvPr>
            <p:ph idx="1"/>
          </p:nvPr>
        </p:nvSpPr>
        <p:spPr>
          <a:xfrm>
            <a:off x="628649" y="1825625"/>
            <a:ext cx="8236381" cy="4351338"/>
          </a:xfrm>
        </p:spPr>
        <p:txBody>
          <a:bodyPr/>
          <a:lstStyle/>
          <a:p>
            <a:r>
              <a:rPr lang="pt-BR" dirty="0"/>
              <a:t>Descreva o objetivo do estudo iniciando pelo verbo, como exemplo: Avaliar, identificar, comparar...</a:t>
            </a:r>
          </a:p>
          <a:p>
            <a:pPr marL="0" indent="0">
              <a:buNone/>
            </a:pPr>
            <a:endParaRPr lang="pt-BR" dirty="0"/>
          </a:p>
        </p:txBody>
      </p:sp>
      <p:sp>
        <p:nvSpPr>
          <p:cNvPr id="4" name="Retângulo 3">
            <a:extLst>
              <a:ext uri="{FF2B5EF4-FFF2-40B4-BE49-F238E27FC236}">
                <a16:creationId xmlns:a16="http://schemas.microsoft.com/office/drawing/2014/main" id="{195F5F7D-97C2-4F26-9270-373A9D43BDF8}"/>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11412DE3-5D12-4A29-A57E-5AD7458FA050}"/>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3CAF5E51-CC2E-41A5-B601-F7DC6809F4AD}"/>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84AE8F69-D190-4672-BEE4-78703CB3C1ED}"/>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1E10E1E6-C221-4F6E-9C28-E574C3600AA1}"/>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01D6275-31C0-4B18-97E3-1434654BD782}"/>
              </a:ext>
            </a:extLst>
          </p:cNvPr>
          <p:cNvSpPr>
            <a:spLocks noGrp="1"/>
          </p:cNvSpPr>
          <p:nvPr>
            <p:ph type="title"/>
          </p:nvPr>
        </p:nvSpPr>
        <p:spPr>
          <a:xfrm>
            <a:off x="-1" y="39757"/>
            <a:ext cx="9144001" cy="508000"/>
          </a:xfrm>
          <a:solidFill>
            <a:srgbClr val="002060"/>
          </a:solidFill>
        </p:spPr>
        <p:txBody>
          <a:bodyPr>
            <a:normAutofit fontScale="90000"/>
          </a:bodyPr>
          <a:lstStyle/>
          <a:p>
            <a:r>
              <a:rPr lang="pt-BR" dirty="0">
                <a:solidFill>
                  <a:schemeClr val="bg1"/>
                </a:solidFill>
              </a:rPr>
              <a:t>Objetivo</a:t>
            </a:r>
          </a:p>
        </p:txBody>
      </p:sp>
    </p:spTree>
    <p:extLst>
      <p:ext uri="{BB962C8B-B14F-4D97-AF65-F5344CB8AC3E}">
        <p14:creationId xmlns:p14="http://schemas.microsoft.com/office/powerpoint/2010/main" val="230789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5928D24-6062-439E-BDDF-592EAAA3A94C}"/>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96D32FC5-D0D9-44D9-9276-4AEB7F2139CF}"/>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30C4F8D-0053-416D-93BB-6A393D60AA0D}"/>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1B1D22C5-CDA7-45FB-9D2C-A4C4A4BC25BA}"/>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7C048860-730C-46ED-9CEA-42D275BD381E}"/>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E60AEBC-7A3E-4759-983E-719B6EF70CD4}"/>
              </a:ext>
            </a:extLst>
          </p:cNvPr>
          <p:cNvSpPr>
            <a:spLocks noGrp="1"/>
          </p:cNvSpPr>
          <p:nvPr>
            <p:ph type="title"/>
          </p:nvPr>
        </p:nvSpPr>
        <p:spPr>
          <a:xfrm>
            <a:off x="-1" y="39757"/>
            <a:ext cx="9144001" cy="508000"/>
          </a:xfrm>
          <a:solidFill>
            <a:srgbClr val="002060"/>
          </a:solidFill>
        </p:spPr>
        <p:txBody>
          <a:bodyPr>
            <a:normAutofit fontScale="90000"/>
          </a:bodyPr>
          <a:lstStyle/>
          <a:p>
            <a:r>
              <a:rPr lang="pt-BR" dirty="0">
                <a:solidFill>
                  <a:schemeClr val="bg1"/>
                </a:solidFill>
              </a:rPr>
              <a:t>Métodos</a:t>
            </a:r>
          </a:p>
        </p:txBody>
      </p:sp>
      <p:sp>
        <p:nvSpPr>
          <p:cNvPr id="11" name="Espaço Reservado para Conteúdo 2">
            <a:extLst>
              <a:ext uri="{FF2B5EF4-FFF2-40B4-BE49-F238E27FC236}">
                <a16:creationId xmlns:a16="http://schemas.microsoft.com/office/drawing/2014/main" id="{9CB7809F-377E-455A-A993-7B4C45457364}"/>
              </a:ext>
            </a:extLst>
          </p:cNvPr>
          <p:cNvSpPr>
            <a:spLocks noGrp="1"/>
          </p:cNvSpPr>
          <p:nvPr>
            <p:ph idx="1"/>
          </p:nvPr>
        </p:nvSpPr>
        <p:spPr>
          <a:xfrm>
            <a:off x="293257" y="996245"/>
            <a:ext cx="7886700" cy="4351338"/>
          </a:xfrm>
        </p:spPr>
        <p:txBody>
          <a:bodyPr>
            <a:normAutofit lnSpcReduction="10000"/>
          </a:bodyPr>
          <a:lstStyle/>
          <a:p>
            <a:pPr algn="just"/>
            <a:r>
              <a:rPr lang="pt-BR" dirty="0"/>
              <a:t>Apresente o desenho de estudo; se foi aprovado pelo comitê de ética e registrado em uma base de ensaios clínicos, o local de recrutamento dos participantes e realização do estudo, os critérios de inclusão e exclusão, se a alocação nos grupos foi oculta, o número de participantes, o número de braços, quem foi cegado no estudo, os momentos que os participantes foram avaliados, se houve perda amostral ao longo do estudo (atrito), se foi realizado análise por intenção de tratar.</a:t>
            </a:r>
          </a:p>
          <a:p>
            <a:pPr algn="just"/>
            <a:r>
              <a:rPr lang="pt-BR" dirty="0"/>
              <a:t>Inclua a imagem do fluxograma do estudo;</a:t>
            </a:r>
          </a:p>
        </p:txBody>
      </p:sp>
    </p:spTree>
    <p:extLst>
      <p:ext uri="{BB962C8B-B14F-4D97-AF65-F5344CB8AC3E}">
        <p14:creationId xmlns:p14="http://schemas.microsoft.com/office/powerpoint/2010/main" val="91697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5928D24-6062-439E-BDDF-592EAAA3A94C}"/>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96D32FC5-D0D9-44D9-9276-4AEB7F2139CF}"/>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30C4F8D-0053-416D-93BB-6A393D60AA0D}"/>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1B1D22C5-CDA7-45FB-9D2C-A4C4A4BC25BA}"/>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7C048860-730C-46ED-9CEA-42D275BD381E}"/>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E60AEBC-7A3E-4759-983E-719B6EF70CD4}"/>
              </a:ext>
            </a:extLst>
          </p:cNvPr>
          <p:cNvSpPr>
            <a:spLocks noGrp="1"/>
          </p:cNvSpPr>
          <p:nvPr>
            <p:ph type="title"/>
          </p:nvPr>
        </p:nvSpPr>
        <p:spPr>
          <a:xfrm>
            <a:off x="-1" y="39757"/>
            <a:ext cx="9144001" cy="508000"/>
          </a:xfrm>
          <a:solidFill>
            <a:srgbClr val="002060"/>
          </a:solidFill>
        </p:spPr>
        <p:txBody>
          <a:bodyPr>
            <a:normAutofit fontScale="90000"/>
          </a:bodyPr>
          <a:lstStyle/>
          <a:p>
            <a:r>
              <a:rPr lang="pt-BR" dirty="0">
                <a:solidFill>
                  <a:schemeClr val="bg1"/>
                </a:solidFill>
              </a:rPr>
              <a:t>Métodos</a:t>
            </a:r>
          </a:p>
        </p:txBody>
      </p:sp>
      <p:sp>
        <p:nvSpPr>
          <p:cNvPr id="11" name="Espaço Reservado para Conteúdo 2">
            <a:extLst>
              <a:ext uri="{FF2B5EF4-FFF2-40B4-BE49-F238E27FC236}">
                <a16:creationId xmlns:a16="http://schemas.microsoft.com/office/drawing/2014/main" id="{9CB7809F-377E-455A-A993-7B4C45457364}"/>
              </a:ext>
            </a:extLst>
          </p:cNvPr>
          <p:cNvSpPr>
            <a:spLocks noGrp="1"/>
          </p:cNvSpPr>
          <p:nvPr>
            <p:ph idx="1"/>
          </p:nvPr>
        </p:nvSpPr>
        <p:spPr>
          <a:xfrm>
            <a:off x="390927" y="868747"/>
            <a:ext cx="8692747" cy="5133276"/>
          </a:xfrm>
        </p:spPr>
        <p:txBody>
          <a:bodyPr>
            <a:normAutofit/>
          </a:bodyPr>
          <a:lstStyle/>
          <a:p>
            <a:pPr algn="just"/>
            <a:r>
              <a:rPr lang="pt-BR" dirty="0"/>
              <a:t>Apresente os desfechos avaliados e os instrumentos de medida utilizados para cada desfecho, bem como as suas propriedades de medida/</a:t>
            </a:r>
            <a:r>
              <a:rPr lang="pt-BR" dirty="0" err="1"/>
              <a:t>clinimétricas</a:t>
            </a:r>
            <a:r>
              <a:rPr lang="pt-BR" dirty="0"/>
              <a:t>;</a:t>
            </a:r>
          </a:p>
          <a:p>
            <a:pPr algn="just"/>
            <a:r>
              <a:rPr lang="pt-BR" dirty="0"/>
              <a:t>Detalhe quais foram os desfechos principal e secundário, como realizar e interpretar os instrumentos de medida, a Diferença Mínima Clinicamente Importante - MCID esperada para os desfechos); </a:t>
            </a:r>
          </a:p>
          <a:p>
            <a:pPr algn="just"/>
            <a:r>
              <a:rPr lang="pt-BR" dirty="0"/>
              <a:t>Dê preferência por tópicos, tabelas e imagens que sintetizem ou simbolizem a ideia central.</a:t>
            </a:r>
          </a:p>
          <a:p>
            <a:pPr algn="just"/>
            <a:endParaRPr lang="pt-BR" dirty="0"/>
          </a:p>
          <a:p>
            <a:pPr marL="0" indent="0" algn="just">
              <a:buNone/>
            </a:pPr>
            <a:endParaRPr lang="pt-BR" dirty="0"/>
          </a:p>
        </p:txBody>
      </p:sp>
    </p:spTree>
    <p:extLst>
      <p:ext uri="{BB962C8B-B14F-4D97-AF65-F5344CB8AC3E}">
        <p14:creationId xmlns:p14="http://schemas.microsoft.com/office/powerpoint/2010/main" val="3076281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5928D24-6062-439E-BDDF-592EAAA3A94C}"/>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96D32FC5-D0D9-44D9-9276-4AEB7F2139CF}"/>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30C4F8D-0053-416D-93BB-6A393D60AA0D}"/>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1B1D22C5-CDA7-45FB-9D2C-A4C4A4BC25BA}"/>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7C048860-730C-46ED-9CEA-42D275BD381E}"/>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E60AEBC-7A3E-4759-983E-719B6EF70CD4}"/>
              </a:ext>
            </a:extLst>
          </p:cNvPr>
          <p:cNvSpPr>
            <a:spLocks noGrp="1"/>
          </p:cNvSpPr>
          <p:nvPr>
            <p:ph type="title"/>
          </p:nvPr>
        </p:nvSpPr>
        <p:spPr>
          <a:xfrm>
            <a:off x="-1" y="39757"/>
            <a:ext cx="9144001" cy="508000"/>
          </a:xfrm>
          <a:solidFill>
            <a:srgbClr val="002060"/>
          </a:solidFill>
        </p:spPr>
        <p:txBody>
          <a:bodyPr>
            <a:normAutofit fontScale="90000"/>
          </a:bodyPr>
          <a:lstStyle/>
          <a:p>
            <a:r>
              <a:rPr lang="pt-BR" dirty="0">
                <a:solidFill>
                  <a:schemeClr val="bg1"/>
                </a:solidFill>
              </a:rPr>
              <a:t>Métodos</a:t>
            </a:r>
          </a:p>
        </p:txBody>
      </p:sp>
      <p:sp>
        <p:nvSpPr>
          <p:cNvPr id="11" name="Espaço Reservado para Conteúdo 2">
            <a:extLst>
              <a:ext uri="{FF2B5EF4-FFF2-40B4-BE49-F238E27FC236}">
                <a16:creationId xmlns:a16="http://schemas.microsoft.com/office/drawing/2014/main" id="{9CB7809F-377E-455A-A993-7B4C45457364}"/>
              </a:ext>
            </a:extLst>
          </p:cNvPr>
          <p:cNvSpPr>
            <a:spLocks noGrp="1"/>
          </p:cNvSpPr>
          <p:nvPr>
            <p:ph idx="1"/>
          </p:nvPr>
        </p:nvSpPr>
        <p:spPr>
          <a:xfrm>
            <a:off x="390927" y="868747"/>
            <a:ext cx="8692747" cy="5133276"/>
          </a:xfrm>
        </p:spPr>
        <p:txBody>
          <a:bodyPr>
            <a:normAutofit/>
          </a:bodyPr>
          <a:lstStyle/>
          <a:p>
            <a:pPr algn="just"/>
            <a:r>
              <a:rPr lang="pt-BR" dirty="0"/>
              <a:t>Apresente detalhadamente os protocolos de intervenção realizados nos grupos, como o referencial teórico que fundamentou o tratamento, o estilo de acupuntura utilizado, o tempo de experiência do terapeuta, os </a:t>
            </a:r>
            <a:r>
              <a:rPr lang="pt-BR" dirty="0" err="1"/>
              <a:t>acupontos</a:t>
            </a:r>
            <a:r>
              <a:rPr lang="pt-BR" dirty="0"/>
              <a:t>, o tipo e número de agulhas, a dose (profundidade de inserção, tipo de estimulação, duração do atendimento), a frequência semanal, o número total de atendimentos e o período de realização;</a:t>
            </a:r>
          </a:p>
          <a:p>
            <a:pPr algn="just"/>
            <a:r>
              <a:rPr lang="pt-BR" dirty="0"/>
              <a:t>Inclua imagens que represente os </a:t>
            </a:r>
            <a:r>
              <a:rPr lang="pt-BR" dirty="0" err="1"/>
              <a:t>acupontos</a:t>
            </a:r>
            <a:r>
              <a:rPr lang="pt-BR" dirty="0"/>
              <a:t> ou regiões estimuladas no grupo intervenção e comparação;</a:t>
            </a:r>
          </a:p>
          <a:p>
            <a:pPr algn="just"/>
            <a:r>
              <a:rPr lang="pt-BR" dirty="0"/>
              <a:t>Inclua a imagem do fluxograma do estudo;</a:t>
            </a:r>
          </a:p>
          <a:p>
            <a:pPr marL="0" indent="0" algn="just">
              <a:buNone/>
            </a:pPr>
            <a:endParaRPr lang="pt-BR" dirty="0"/>
          </a:p>
        </p:txBody>
      </p:sp>
    </p:spTree>
    <p:extLst>
      <p:ext uri="{BB962C8B-B14F-4D97-AF65-F5344CB8AC3E}">
        <p14:creationId xmlns:p14="http://schemas.microsoft.com/office/powerpoint/2010/main" val="193198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a:xfrm>
            <a:off x="442670" y="1259716"/>
            <a:ext cx="7886700" cy="4351338"/>
          </a:xfrm>
        </p:spPr>
        <p:txBody>
          <a:bodyPr/>
          <a:lstStyle/>
          <a:p>
            <a:r>
              <a:rPr lang="pt-BR" dirty="0"/>
              <a:t>Inclua a tabela 1, ou a da comparação no baseline, e apresente a característica da amostra e se os grupos são semelhantes.</a:t>
            </a:r>
          </a:p>
          <a:p>
            <a:r>
              <a:rPr lang="pt-BR" dirty="0"/>
              <a:t>Participantes (n, média de idade, % mulheres, características clínicas, dentre outros);</a:t>
            </a:r>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Resultados</a:t>
            </a:r>
          </a:p>
        </p:txBody>
      </p:sp>
    </p:spTree>
    <p:extLst>
      <p:ext uri="{BB962C8B-B14F-4D97-AF65-F5344CB8AC3E}">
        <p14:creationId xmlns:p14="http://schemas.microsoft.com/office/powerpoint/2010/main" val="275303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0563556-0381-49A3-93F1-E47719C2C214}"/>
              </a:ext>
            </a:extLst>
          </p:cNvPr>
          <p:cNvSpPr>
            <a:spLocks noGrp="1"/>
          </p:cNvSpPr>
          <p:nvPr>
            <p:ph idx="1"/>
          </p:nvPr>
        </p:nvSpPr>
        <p:spPr>
          <a:xfrm>
            <a:off x="504664" y="1253331"/>
            <a:ext cx="7886700" cy="4351338"/>
          </a:xfrm>
        </p:spPr>
        <p:txBody>
          <a:bodyPr/>
          <a:lstStyle/>
          <a:p>
            <a:r>
              <a:rPr lang="pt-BR" dirty="0"/>
              <a:t>Inclua a tabela, ou gráfico, dos resultados para os desfechos principais e secundários, e apresente se houve diferença estatística nas comparações realizadas (</a:t>
            </a:r>
            <a:r>
              <a:rPr lang="pt-BR" dirty="0" err="1"/>
              <a:t>intra</a:t>
            </a:r>
            <a:r>
              <a:rPr lang="pt-BR" dirty="0"/>
              <a:t>/</a:t>
            </a:r>
            <a:r>
              <a:rPr lang="pt-BR" dirty="0" err="1"/>
              <a:t>within</a:t>
            </a:r>
            <a:r>
              <a:rPr lang="pt-BR" dirty="0"/>
              <a:t> e </a:t>
            </a:r>
            <a:r>
              <a:rPr lang="pt-BR" dirty="0" err="1"/>
              <a:t>inter</a:t>
            </a:r>
            <a:r>
              <a:rPr lang="pt-BR" dirty="0"/>
              <a:t>/</a:t>
            </a:r>
            <a:r>
              <a:rPr lang="pt-BR" dirty="0" err="1"/>
              <a:t>between</a:t>
            </a:r>
            <a:r>
              <a:rPr lang="pt-BR" dirty="0"/>
              <a:t> grupos) e o tamanho de efeito da intervenção (relevância clínica);</a:t>
            </a:r>
          </a:p>
          <a:p>
            <a:r>
              <a:rPr lang="pt-BR" dirty="0"/>
              <a:t>Utilize um slide para cada tabela ou gráfico, a não ser que dê para incluir dois em um slide sem prejudicar a visualização dos dados.</a:t>
            </a:r>
          </a:p>
        </p:txBody>
      </p:sp>
      <p:sp>
        <p:nvSpPr>
          <p:cNvPr id="4" name="Retângulo 3">
            <a:extLst>
              <a:ext uri="{FF2B5EF4-FFF2-40B4-BE49-F238E27FC236}">
                <a16:creationId xmlns:a16="http://schemas.microsoft.com/office/drawing/2014/main" id="{A988ECD4-D74C-4B88-B42E-65FD32839C4A}"/>
              </a:ext>
            </a:extLst>
          </p:cNvPr>
          <p:cNvSpPr/>
          <p:nvPr/>
        </p:nvSpPr>
        <p:spPr>
          <a:xfrm>
            <a:off x="14288" y="6323013"/>
            <a:ext cx="9107487" cy="508000"/>
          </a:xfrm>
          <a:prstGeom prst="rect">
            <a:avLst/>
          </a:prstGeom>
          <a:solidFill>
            <a:srgbClr val="00153E"/>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pic>
        <p:nvPicPr>
          <p:cNvPr id="5" name="Espaço Reservado para Conteúdo 5">
            <a:extLst>
              <a:ext uri="{FF2B5EF4-FFF2-40B4-BE49-F238E27FC236}">
                <a16:creationId xmlns:a16="http://schemas.microsoft.com/office/drawing/2014/main" id="{3516DFE0-49D0-4666-BF8F-454AE58BC70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172075" y="6388100"/>
            <a:ext cx="17462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27">
            <a:extLst>
              <a:ext uri="{FF2B5EF4-FFF2-40B4-BE49-F238E27FC236}">
                <a16:creationId xmlns:a16="http://schemas.microsoft.com/office/drawing/2014/main" id="{ED58A87E-8E33-4714-8C70-3D4F96199826}"/>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52400" y="6353175"/>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ixaDeTexto 28">
            <a:extLst>
              <a:ext uri="{FF2B5EF4-FFF2-40B4-BE49-F238E27FC236}">
                <a16:creationId xmlns:a16="http://schemas.microsoft.com/office/drawing/2014/main" id="{C3C7D9EF-57A3-482C-97DD-FE48E16AFE71}"/>
              </a:ext>
            </a:extLst>
          </p:cNvPr>
          <p:cNvSpPr txBox="1">
            <a:spLocks noChangeArrowheads="1"/>
          </p:cNvSpPr>
          <p:nvPr/>
        </p:nvSpPr>
        <p:spPr bwMode="auto">
          <a:xfrm>
            <a:off x="6992938" y="6408738"/>
            <a:ext cx="209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1800">
                <a:solidFill>
                  <a:schemeClr val="bg1"/>
                </a:solidFill>
                <a:latin typeface="Ink Free" panose="03080402000500000000" pitchFamily="66" charset="0"/>
              </a:rPr>
              <a:t>www.gaipa.ufc.br</a:t>
            </a:r>
          </a:p>
        </p:txBody>
      </p:sp>
      <p:pic>
        <p:nvPicPr>
          <p:cNvPr id="8" name="Imagem 9">
            <a:extLst>
              <a:ext uri="{FF2B5EF4-FFF2-40B4-BE49-F238E27FC236}">
                <a16:creationId xmlns:a16="http://schemas.microsoft.com/office/drawing/2014/main" id="{6664576B-633E-4ABD-BD7D-8503E20E657A}"/>
              </a:ext>
            </a:extLst>
          </p:cNvPr>
          <p:cNvPicPr>
            <a:picLocks noChangeAspect="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2928938" y="6353175"/>
            <a:ext cx="17478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a:extLst>
              <a:ext uri="{FF2B5EF4-FFF2-40B4-BE49-F238E27FC236}">
                <a16:creationId xmlns:a16="http://schemas.microsoft.com/office/drawing/2014/main" id="{F5498162-1E5F-45C0-973F-CFFF248FE474}"/>
              </a:ext>
            </a:extLst>
          </p:cNvPr>
          <p:cNvSpPr txBox="1">
            <a:spLocks/>
          </p:cNvSpPr>
          <p:nvPr/>
        </p:nvSpPr>
        <p:spPr>
          <a:xfrm>
            <a:off x="-1" y="39757"/>
            <a:ext cx="9144001" cy="508000"/>
          </a:xfrm>
          <a:prstGeom prst="rect">
            <a:avLst/>
          </a:prstGeom>
          <a:solidFill>
            <a:srgbClr val="002060"/>
          </a:solidFill>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dirty="0">
                <a:solidFill>
                  <a:schemeClr val="bg1"/>
                </a:solidFill>
              </a:rPr>
              <a:t>Resultados</a:t>
            </a:r>
          </a:p>
        </p:txBody>
      </p:sp>
    </p:spTree>
    <p:extLst>
      <p:ext uri="{BB962C8B-B14F-4D97-AF65-F5344CB8AC3E}">
        <p14:creationId xmlns:p14="http://schemas.microsoft.com/office/powerpoint/2010/main" val="4190613462"/>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981</TotalTime>
  <Words>1311</Words>
  <Application>Microsoft Office PowerPoint</Application>
  <PresentationFormat>Apresentação na tela (4:3)</PresentationFormat>
  <Paragraphs>96</Paragraphs>
  <Slides>14</Slides>
  <Notes>14</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14</vt:i4>
      </vt:variant>
    </vt:vector>
  </HeadingPairs>
  <TitlesOfParts>
    <vt:vector size="19" baseType="lpstr">
      <vt:lpstr>Arial</vt:lpstr>
      <vt:lpstr>Calibri</vt:lpstr>
      <vt:lpstr>Calibri Light</vt:lpstr>
      <vt:lpstr>Ink Free</vt:lpstr>
      <vt:lpstr>Tema do Office</vt:lpstr>
      <vt:lpstr>Tema da reunião</vt:lpstr>
      <vt:lpstr>Print do Título e dados autorais do artigo, contendo as seguintes informações:</vt:lpstr>
      <vt:lpstr>Introdução</vt:lpstr>
      <vt:lpstr>Objetivo</vt:lpstr>
      <vt:lpstr>Métodos</vt:lpstr>
      <vt:lpstr>Métodos</vt:lpstr>
      <vt:lpstr>Métodos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da reunião</dc:title>
  <dc:creator>Bernardo Coutinho</dc:creator>
  <cp:lastModifiedBy>Bernardo Coutinho</cp:lastModifiedBy>
  <cp:revision>62</cp:revision>
  <dcterms:created xsi:type="dcterms:W3CDTF">2021-03-07T20:07:49Z</dcterms:created>
  <dcterms:modified xsi:type="dcterms:W3CDTF">2021-04-04T14:51:42Z</dcterms:modified>
</cp:coreProperties>
</file>